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9" r:id="rId3"/>
    <p:sldId id="270" r:id="rId4"/>
    <p:sldId id="271" r:id="rId5"/>
    <p:sldId id="272" r:id="rId6"/>
    <p:sldId id="258" r:id="rId7"/>
    <p:sldId id="259" r:id="rId8"/>
    <p:sldId id="260" r:id="rId9"/>
    <p:sldId id="261" r:id="rId10"/>
    <p:sldId id="263" r:id="rId11"/>
    <p:sldId id="265" r:id="rId12"/>
    <p:sldId id="266" r:id="rId13"/>
    <p:sldId id="267" r:id="rId14"/>
    <p:sldId id="274" r:id="rId15"/>
    <p:sldId id="275" r:id="rId16"/>
    <p:sldId id="276" r:id="rId17"/>
    <p:sldId id="277" r:id="rId18"/>
    <p:sldId id="278" r:id="rId19"/>
    <p:sldId id="279" r:id="rId20"/>
    <p:sldId id="280"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2017" autoAdjust="0"/>
    <p:restoredTop sz="94660"/>
  </p:normalViewPr>
  <p:slideViewPr>
    <p:cSldViewPr>
      <p:cViewPr varScale="1">
        <p:scale>
          <a:sx n="110" d="100"/>
          <a:sy n="110" d="100"/>
        </p:scale>
        <p:origin x="-18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9241FE17-1F33-4C84-9CC7-06F7B26D99D0}" type="datetimeFigureOut">
              <a:rPr lang="ru-RU" smtClean="0"/>
              <a:pPr/>
              <a:t>09.02.2016</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86A36FFC-9E0B-4E21-830C-402A0EA1AF1D}"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241FE17-1F33-4C84-9CC7-06F7B26D99D0}" type="datetimeFigureOut">
              <a:rPr lang="ru-RU" smtClean="0"/>
              <a:pPr/>
              <a:t>09.02.2016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A36FFC-9E0B-4E21-830C-402A0EA1AF1D}"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241FE17-1F33-4C84-9CC7-06F7B26D99D0}" type="datetimeFigureOut">
              <a:rPr lang="ru-RU" smtClean="0"/>
              <a:pPr/>
              <a:t>09.02.2016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A36FFC-9E0B-4E21-830C-402A0EA1AF1D}"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9241FE17-1F33-4C84-9CC7-06F7B26D99D0}" type="datetimeFigureOut">
              <a:rPr lang="ru-RU" smtClean="0"/>
              <a:pPr/>
              <a:t>09.02.2016</a:t>
            </a:fld>
            <a:endParaRPr lang="ru-RU"/>
          </a:p>
        </p:txBody>
      </p:sp>
      <p:sp>
        <p:nvSpPr>
          <p:cNvPr id="9" name="Номер слайда 8"/>
          <p:cNvSpPr>
            <a:spLocks noGrp="1"/>
          </p:cNvSpPr>
          <p:nvPr>
            <p:ph type="sldNum" sz="quarter" idx="15"/>
          </p:nvPr>
        </p:nvSpPr>
        <p:spPr/>
        <p:txBody>
          <a:bodyPr rtlCol="0"/>
          <a:lstStyle/>
          <a:p>
            <a:fld id="{86A36FFC-9E0B-4E21-830C-402A0EA1AF1D}"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9241FE17-1F33-4C84-9CC7-06F7B26D99D0}" type="datetimeFigureOut">
              <a:rPr lang="ru-RU" smtClean="0"/>
              <a:pPr/>
              <a:t>09.02.2016</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86A36FFC-9E0B-4E21-830C-402A0EA1AF1D}"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9241FE17-1F33-4C84-9CC7-06F7B26D99D0}" type="datetimeFigureOut">
              <a:rPr lang="ru-RU" smtClean="0"/>
              <a:pPr/>
              <a:t>09.02.2016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6A36FFC-9E0B-4E21-830C-402A0EA1AF1D}"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9241FE17-1F33-4C84-9CC7-06F7B26D99D0}" type="datetimeFigureOut">
              <a:rPr lang="ru-RU" smtClean="0"/>
              <a:pPr/>
              <a:t>09.02.2016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6A36FFC-9E0B-4E21-830C-402A0EA1AF1D}"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9241FE17-1F33-4C84-9CC7-06F7B26D99D0}" type="datetimeFigureOut">
              <a:rPr lang="ru-RU" smtClean="0"/>
              <a:pPr/>
              <a:t>09.02.2016</a:t>
            </a:fld>
            <a:endParaRPr lang="ru-RU"/>
          </a:p>
        </p:txBody>
      </p:sp>
      <p:sp>
        <p:nvSpPr>
          <p:cNvPr id="7" name="Номер слайда 6"/>
          <p:cNvSpPr>
            <a:spLocks noGrp="1"/>
          </p:cNvSpPr>
          <p:nvPr>
            <p:ph type="sldNum" sz="quarter" idx="11"/>
          </p:nvPr>
        </p:nvSpPr>
        <p:spPr/>
        <p:txBody>
          <a:bodyPr rtlCol="0"/>
          <a:lstStyle/>
          <a:p>
            <a:fld id="{86A36FFC-9E0B-4E21-830C-402A0EA1AF1D}"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241FE17-1F33-4C84-9CC7-06F7B26D99D0}" type="datetimeFigureOut">
              <a:rPr lang="ru-RU" smtClean="0"/>
              <a:pPr/>
              <a:t>09.02.2016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6A36FFC-9E0B-4E21-830C-402A0EA1AF1D}"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9241FE17-1F33-4C84-9CC7-06F7B26D99D0}" type="datetimeFigureOut">
              <a:rPr lang="ru-RU" smtClean="0"/>
              <a:pPr/>
              <a:t>09.02.2016</a:t>
            </a:fld>
            <a:endParaRPr lang="ru-RU"/>
          </a:p>
        </p:txBody>
      </p:sp>
      <p:sp>
        <p:nvSpPr>
          <p:cNvPr id="22" name="Номер слайда 21"/>
          <p:cNvSpPr>
            <a:spLocks noGrp="1"/>
          </p:cNvSpPr>
          <p:nvPr>
            <p:ph type="sldNum" sz="quarter" idx="15"/>
          </p:nvPr>
        </p:nvSpPr>
        <p:spPr/>
        <p:txBody>
          <a:bodyPr rtlCol="0"/>
          <a:lstStyle/>
          <a:p>
            <a:fld id="{86A36FFC-9E0B-4E21-830C-402A0EA1AF1D}"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9241FE17-1F33-4C84-9CC7-06F7B26D99D0}" type="datetimeFigureOut">
              <a:rPr lang="ru-RU" smtClean="0"/>
              <a:pPr/>
              <a:t>09.02.2016</a:t>
            </a:fld>
            <a:endParaRPr lang="ru-RU"/>
          </a:p>
        </p:txBody>
      </p:sp>
      <p:sp>
        <p:nvSpPr>
          <p:cNvPr id="18" name="Номер слайда 17"/>
          <p:cNvSpPr>
            <a:spLocks noGrp="1"/>
          </p:cNvSpPr>
          <p:nvPr>
            <p:ph type="sldNum" sz="quarter" idx="11"/>
          </p:nvPr>
        </p:nvSpPr>
        <p:spPr/>
        <p:txBody>
          <a:bodyPr rtlCol="0"/>
          <a:lstStyle/>
          <a:p>
            <a:fld id="{86A36FFC-9E0B-4E21-830C-402A0EA1AF1D}"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241FE17-1F33-4C84-9CC7-06F7B26D99D0}" type="datetimeFigureOut">
              <a:rPr lang="ru-RU" smtClean="0"/>
              <a:pPr/>
              <a:t>09.02.2016</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6A36FFC-9E0B-4E21-830C-402A0EA1AF1D}"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a:t>Linguistic relativity. The Sapir-Whorf hypothesis</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ctrTitle"/>
          </p:nvPr>
        </p:nvSpPr>
        <p:spPr>
          <a:xfrm>
            <a:off x="533400" y="457200"/>
            <a:ext cx="7772400" cy="1470025"/>
          </a:xfrm>
        </p:spPr>
        <p:txBody>
          <a:bodyPr/>
          <a:lstStyle/>
          <a:p>
            <a:pPr eaLnBrk="1" hangingPunct="1"/>
            <a:r>
              <a:rPr lang="en-US" dirty="0" smtClean="0">
                <a:solidFill>
                  <a:srgbClr val="FF5050"/>
                </a:solidFill>
              </a:rPr>
              <a:t>Sapir-Whorf Hypothesis</a:t>
            </a:r>
          </a:p>
        </p:txBody>
      </p:sp>
      <p:sp>
        <p:nvSpPr>
          <p:cNvPr id="5123" name="Rectangle 5"/>
          <p:cNvSpPr>
            <a:spLocks noGrp="1" noChangeArrowheads="1"/>
          </p:cNvSpPr>
          <p:nvPr>
            <p:ph type="subTitle" idx="1"/>
          </p:nvPr>
        </p:nvSpPr>
        <p:spPr>
          <a:xfrm>
            <a:off x="1295400" y="1828800"/>
            <a:ext cx="6400800" cy="2971800"/>
          </a:xfrm>
        </p:spPr>
        <p:txBody>
          <a:bodyPr>
            <a:normAutofit fontScale="92500"/>
          </a:bodyPr>
          <a:lstStyle/>
          <a:p>
            <a:pPr algn="l" eaLnBrk="1" hangingPunct="1">
              <a:lnSpc>
                <a:spcPct val="90000"/>
              </a:lnSpc>
            </a:pPr>
            <a:r>
              <a:rPr lang="en-US" sz="2800" smtClean="0"/>
              <a:t>The Sapir-Whorf Hypothesis revolves around the idea that language has power and can control how you see the world. Language is a guide to your reality, structuring your thoughts. It provides the framework through which you make sense of the world.</a:t>
            </a:r>
          </a:p>
        </p:txBody>
      </p:sp>
      <p:sp>
        <p:nvSpPr>
          <p:cNvPr id="5124" name="Text Box 6"/>
          <p:cNvSpPr txBox="1">
            <a:spLocks noChangeArrowheads="1"/>
          </p:cNvSpPr>
          <p:nvPr/>
        </p:nvSpPr>
        <p:spPr bwMode="auto">
          <a:xfrm>
            <a:off x="381000" y="5562600"/>
            <a:ext cx="8382000" cy="396875"/>
          </a:xfrm>
          <a:prstGeom prst="rect">
            <a:avLst/>
          </a:prstGeom>
          <a:solidFill>
            <a:srgbClr val="00FF00"/>
          </a:solidFill>
          <a:ln w="9525">
            <a:noFill/>
            <a:miter lim="800000"/>
            <a:headEnd/>
            <a:tailEnd/>
          </a:ln>
        </p:spPr>
        <p:txBody>
          <a:bodyPr>
            <a:spAutoFit/>
          </a:bodyPr>
          <a:lstStyle/>
          <a:p>
            <a:pPr>
              <a:spcBef>
                <a:spcPct val="50000"/>
              </a:spcBef>
            </a:pPr>
            <a:r>
              <a:rPr lang="en-US" sz="2000"/>
              <a:t>See the article “The Sapir-Whorf Hypothesis: Worlds Shaped by Words”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685800"/>
            <a:ext cx="8229600" cy="1143000"/>
          </a:xfrm>
        </p:spPr>
        <p:txBody>
          <a:bodyPr>
            <a:normAutofit fontScale="90000"/>
          </a:bodyPr>
          <a:lstStyle/>
          <a:p>
            <a:pPr algn="l" eaLnBrk="1" hangingPunct="1"/>
            <a:r>
              <a:rPr lang="en-US" sz="2800" b="1" smtClean="0">
                <a:solidFill>
                  <a:srgbClr val="669900"/>
                </a:solidFill>
              </a:rPr>
              <a:t>To understand the S-W Hypothesis, it helps to be aware that there are two opposing ideas about language and culture. The S-W Hypothesis is in line with the </a:t>
            </a:r>
            <a:r>
              <a:rPr lang="en-US" sz="2800" b="1" i="1" smtClean="0">
                <a:solidFill>
                  <a:srgbClr val="669900"/>
                </a:solidFill>
              </a:rPr>
              <a:t>second idea</a:t>
            </a:r>
            <a:r>
              <a:rPr lang="en-US" sz="2800" b="1" smtClean="0">
                <a:solidFill>
                  <a:srgbClr val="669900"/>
                </a:solidFill>
              </a:rPr>
              <a:t> listed here:</a:t>
            </a:r>
          </a:p>
        </p:txBody>
      </p:sp>
      <p:sp>
        <p:nvSpPr>
          <p:cNvPr id="6147" name="Text Box 4"/>
          <p:cNvSpPr txBox="1">
            <a:spLocks noChangeArrowheads="1"/>
          </p:cNvSpPr>
          <p:nvPr/>
        </p:nvSpPr>
        <p:spPr bwMode="auto">
          <a:xfrm>
            <a:off x="1371600" y="4800600"/>
            <a:ext cx="7162800" cy="1187450"/>
          </a:xfrm>
          <a:prstGeom prst="rect">
            <a:avLst/>
          </a:prstGeom>
          <a:solidFill>
            <a:srgbClr val="99CCFF"/>
          </a:solidFill>
          <a:ln w="9525">
            <a:noFill/>
            <a:miter lim="800000"/>
            <a:headEnd/>
            <a:tailEnd/>
          </a:ln>
        </p:spPr>
        <p:txBody>
          <a:bodyPr>
            <a:spAutoFit/>
          </a:bodyPr>
          <a:lstStyle/>
          <a:p>
            <a:pPr>
              <a:spcBef>
                <a:spcPct val="50000"/>
              </a:spcBef>
            </a:pPr>
            <a:r>
              <a:rPr lang="en-US" sz="2400" dirty="0"/>
              <a:t>This is an example of the </a:t>
            </a:r>
            <a:r>
              <a:rPr lang="en-US" sz="2400" b="1" dirty="0"/>
              <a:t>cloak theory</a:t>
            </a:r>
            <a:r>
              <a:rPr lang="en-US" sz="2400" dirty="0"/>
              <a:t>: that language is a cloak that conforms to the customary categories of thoughts of its speakers</a:t>
            </a:r>
          </a:p>
        </p:txBody>
      </p:sp>
      <p:sp>
        <p:nvSpPr>
          <p:cNvPr id="6148" name="Text Box 6"/>
          <p:cNvSpPr txBox="1">
            <a:spLocks noChangeArrowheads="1"/>
          </p:cNvSpPr>
          <p:nvPr/>
        </p:nvSpPr>
        <p:spPr bwMode="auto">
          <a:xfrm>
            <a:off x="457200" y="2514600"/>
            <a:ext cx="8077200" cy="2868613"/>
          </a:xfrm>
          <a:prstGeom prst="rect">
            <a:avLst/>
          </a:prstGeom>
          <a:noFill/>
          <a:ln w="9525">
            <a:noFill/>
            <a:miter lim="800000"/>
            <a:headEnd/>
            <a:tailEnd/>
          </a:ln>
        </p:spPr>
        <p:txBody>
          <a:bodyPr>
            <a:spAutoFit/>
          </a:bodyPr>
          <a:lstStyle/>
          <a:p>
            <a:pPr marL="342900" indent="-342900">
              <a:spcBef>
                <a:spcPct val="50000"/>
              </a:spcBef>
            </a:pPr>
            <a:r>
              <a:rPr lang="en-US" sz="2800"/>
              <a:t>1. Language mirrors reality: People have thoughts first, then put them into words. Words record what is already there. All humans think the same way, but we use different words to label what we sense.</a:t>
            </a:r>
          </a:p>
          <a:p>
            <a:pPr marL="342900" indent="-342900">
              <a:spcBef>
                <a:spcPct val="50000"/>
              </a:spcBef>
            </a:pPr>
            <a:endParaRPr lang="en-US" sz="2800"/>
          </a:p>
        </p:txBody>
      </p:sp>
      <p:sp>
        <p:nvSpPr>
          <p:cNvPr id="6149" name="Text Box 7"/>
          <p:cNvSpPr txBox="1">
            <a:spLocks noChangeArrowheads="1"/>
          </p:cNvSpPr>
          <p:nvPr/>
        </p:nvSpPr>
        <p:spPr bwMode="auto">
          <a:xfrm>
            <a:off x="1371600" y="6324600"/>
            <a:ext cx="7086600" cy="366713"/>
          </a:xfrm>
          <a:prstGeom prst="rect">
            <a:avLst/>
          </a:prstGeom>
          <a:noFill/>
          <a:ln w="9525">
            <a:noFill/>
            <a:miter lim="800000"/>
            <a:headEnd/>
            <a:tailEnd/>
          </a:ln>
        </p:spPr>
        <p:txBody>
          <a:bodyPr>
            <a:spAutoFit/>
          </a:bodyPr>
          <a:lstStyle/>
          <a:p>
            <a:pPr>
              <a:spcBef>
                <a:spcPct val="50000"/>
              </a:spcBef>
            </a:pPr>
            <a:r>
              <a:rPr lang="en-US" b="1">
                <a:solidFill>
                  <a:srgbClr val="CC00FF"/>
                </a:solidFill>
              </a:rPr>
              <a:t>*This is NOT the S-W Hypothesis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685800"/>
            <a:ext cx="8229600" cy="1143000"/>
          </a:xfrm>
        </p:spPr>
        <p:txBody>
          <a:bodyPr>
            <a:normAutofit fontScale="90000"/>
          </a:bodyPr>
          <a:lstStyle/>
          <a:p>
            <a:pPr algn="l" eaLnBrk="1" hangingPunct="1"/>
            <a:r>
              <a:rPr lang="en-US" sz="2800" b="1" smtClean="0">
                <a:solidFill>
                  <a:srgbClr val="669900"/>
                </a:solidFill>
              </a:rPr>
              <a:t>To understand the S-W Hypothesis, it helps to be aware that there are two opposing ideas about language and culture. The S-W Hypothesis is in line with the </a:t>
            </a:r>
            <a:r>
              <a:rPr lang="en-US" sz="2800" b="1" i="1" smtClean="0">
                <a:solidFill>
                  <a:srgbClr val="669900"/>
                </a:solidFill>
              </a:rPr>
              <a:t>second idea</a:t>
            </a:r>
            <a:r>
              <a:rPr lang="en-US" sz="2800" b="1" smtClean="0">
                <a:solidFill>
                  <a:srgbClr val="669900"/>
                </a:solidFill>
              </a:rPr>
              <a:t> listed here:</a:t>
            </a:r>
          </a:p>
        </p:txBody>
      </p:sp>
      <p:sp>
        <p:nvSpPr>
          <p:cNvPr id="7171" name="Text Box 3"/>
          <p:cNvSpPr txBox="1">
            <a:spLocks noChangeArrowheads="1"/>
          </p:cNvSpPr>
          <p:nvPr/>
        </p:nvSpPr>
        <p:spPr bwMode="auto">
          <a:xfrm>
            <a:off x="1295400" y="4876800"/>
            <a:ext cx="7162800" cy="1187450"/>
          </a:xfrm>
          <a:prstGeom prst="rect">
            <a:avLst/>
          </a:prstGeom>
          <a:solidFill>
            <a:srgbClr val="99CCFF"/>
          </a:solidFill>
          <a:ln w="9525">
            <a:noFill/>
            <a:miter lim="800000"/>
            <a:headEnd/>
            <a:tailEnd/>
          </a:ln>
        </p:spPr>
        <p:txBody>
          <a:bodyPr>
            <a:spAutoFit/>
          </a:bodyPr>
          <a:lstStyle/>
          <a:p>
            <a:pPr>
              <a:spcBef>
                <a:spcPct val="50000"/>
              </a:spcBef>
            </a:pPr>
            <a:r>
              <a:rPr lang="en-US" sz="2400" dirty="0"/>
              <a:t>This is an example of the </a:t>
            </a:r>
            <a:r>
              <a:rPr lang="en-US" sz="2400" b="1" dirty="0"/>
              <a:t>mold theory</a:t>
            </a:r>
            <a:r>
              <a:rPr lang="en-US" sz="2400" dirty="0"/>
              <a:t>: that language is a mold in terms of which thought categories are cast.</a:t>
            </a:r>
          </a:p>
        </p:txBody>
      </p:sp>
      <p:sp>
        <p:nvSpPr>
          <p:cNvPr id="7172" name="Text Box 4"/>
          <p:cNvSpPr txBox="1">
            <a:spLocks noChangeArrowheads="1"/>
          </p:cNvSpPr>
          <p:nvPr/>
        </p:nvSpPr>
        <p:spPr bwMode="auto">
          <a:xfrm>
            <a:off x="457200" y="2590800"/>
            <a:ext cx="8077200" cy="2441575"/>
          </a:xfrm>
          <a:prstGeom prst="rect">
            <a:avLst/>
          </a:prstGeom>
          <a:noFill/>
          <a:ln w="9525">
            <a:noFill/>
            <a:miter lim="800000"/>
            <a:headEnd/>
            <a:tailEnd/>
          </a:ln>
        </p:spPr>
        <p:txBody>
          <a:bodyPr>
            <a:spAutoFit/>
          </a:bodyPr>
          <a:lstStyle/>
          <a:p>
            <a:pPr marL="342900" indent="-342900">
              <a:spcBef>
                <a:spcPct val="50000"/>
              </a:spcBef>
            </a:pPr>
            <a:r>
              <a:rPr lang="en-US" sz="2800" dirty="0"/>
              <a:t>2. Language dictates how we think. The vocabulary and grammar (structure) of a language determines the way we view the world (“worlds shaped by words”).</a:t>
            </a:r>
          </a:p>
          <a:p>
            <a:pPr marL="342900" indent="-342900">
              <a:spcBef>
                <a:spcPct val="50000"/>
              </a:spcBef>
            </a:pPr>
            <a:endParaRPr lang="en-US" sz="2800" dirty="0"/>
          </a:p>
        </p:txBody>
      </p:sp>
      <p:sp>
        <p:nvSpPr>
          <p:cNvPr id="7173" name="Text Box 5"/>
          <p:cNvSpPr txBox="1">
            <a:spLocks noChangeArrowheads="1"/>
          </p:cNvSpPr>
          <p:nvPr/>
        </p:nvSpPr>
        <p:spPr bwMode="auto">
          <a:xfrm>
            <a:off x="1295400" y="6324600"/>
            <a:ext cx="7315200" cy="366713"/>
          </a:xfrm>
          <a:prstGeom prst="rect">
            <a:avLst/>
          </a:prstGeom>
          <a:noFill/>
          <a:ln w="9525">
            <a:noFill/>
            <a:miter lim="800000"/>
            <a:headEnd/>
            <a:tailEnd/>
          </a:ln>
        </p:spPr>
        <p:txBody>
          <a:bodyPr>
            <a:spAutoFit/>
          </a:bodyPr>
          <a:lstStyle/>
          <a:p>
            <a:pPr>
              <a:spcBef>
                <a:spcPct val="50000"/>
              </a:spcBef>
            </a:pPr>
            <a:r>
              <a:rPr lang="en-US" b="1">
                <a:solidFill>
                  <a:srgbClr val="CC00FF"/>
                </a:solidFill>
              </a:rPr>
              <a:t>*This IS the S-W Hypothesis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ctrTitle"/>
          </p:nvPr>
        </p:nvSpPr>
        <p:spPr>
          <a:xfrm>
            <a:off x="685800" y="381000"/>
            <a:ext cx="7772400" cy="1066800"/>
          </a:xfrm>
        </p:spPr>
        <p:txBody>
          <a:bodyPr>
            <a:normAutofit fontScale="90000"/>
          </a:bodyPr>
          <a:lstStyle/>
          <a:p>
            <a:pPr eaLnBrk="1" hangingPunct="1"/>
            <a:r>
              <a:rPr lang="en-US" sz="4000" smtClean="0">
                <a:solidFill>
                  <a:srgbClr val="FF5050"/>
                </a:solidFill>
              </a:rPr>
              <a:t>The S-W Hypothesis consists of 2 paired principles:</a:t>
            </a:r>
          </a:p>
        </p:txBody>
      </p:sp>
      <p:sp>
        <p:nvSpPr>
          <p:cNvPr id="8195" name="Rectangle 5"/>
          <p:cNvSpPr>
            <a:spLocks noGrp="1" noChangeArrowheads="1"/>
          </p:cNvSpPr>
          <p:nvPr>
            <p:ph type="subTitle" idx="1"/>
          </p:nvPr>
        </p:nvSpPr>
        <p:spPr>
          <a:xfrm>
            <a:off x="1371600" y="1981200"/>
            <a:ext cx="7467600" cy="4419600"/>
          </a:xfrm>
        </p:spPr>
        <p:txBody>
          <a:bodyPr/>
          <a:lstStyle/>
          <a:p>
            <a:pPr marL="609600" indent="-609600" algn="l" eaLnBrk="1" hangingPunct="1">
              <a:lnSpc>
                <a:spcPct val="90000"/>
              </a:lnSpc>
              <a:buFontTx/>
              <a:buAutoNum type="alphaLcParenR"/>
            </a:pPr>
            <a:r>
              <a:rPr lang="en-US" b="1" u="sng" smtClean="0">
                <a:solidFill>
                  <a:srgbClr val="669900"/>
                </a:solidFill>
              </a:rPr>
              <a:t>Linguistic determinism:</a:t>
            </a:r>
            <a:r>
              <a:rPr lang="en-US" smtClean="0"/>
              <a:t> the language we use to some extent determines the way in which we view and think about the world around us.</a:t>
            </a:r>
          </a:p>
          <a:p>
            <a:pPr marL="609600" indent="-609600" algn="l" eaLnBrk="1" hangingPunct="1">
              <a:lnSpc>
                <a:spcPct val="90000"/>
              </a:lnSpc>
              <a:buFontTx/>
              <a:buAutoNum type="alphaLcParenR"/>
            </a:pPr>
            <a:endParaRPr lang="en-US" smtClean="0"/>
          </a:p>
          <a:p>
            <a:pPr marL="609600" indent="-609600" algn="l" eaLnBrk="1" hangingPunct="1">
              <a:lnSpc>
                <a:spcPct val="90000"/>
              </a:lnSpc>
              <a:buFontTx/>
              <a:buAutoNum type="alphaLcParenR"/>
            </a:pPr>
            <a:r>
              <a:rPr lang="en-US" b="1" u="sng" smtClean="0">
                <a:solidFill>
                  <a:srgbClr val="669900"/>
                </a:solidFill>
              </a:rPr>
              <a:t>Linguistic relativity:</a:t>
            </a:r>
            <a:r>
              <a:rPr lang="en-US" smtClean="0"/>
              <a:t> people who speak different languages perceive and think about the world quite differently from one another.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r>
              <a:rPr lang="en-US" dirty="0" smtClean="0"/>
              <a:t>Representation</a:t>
            </a:r>
          </a:p>
          <a:p>
            <a:pPr lvl="1"/>
            <a:r>
              <a:rPr lang="en-US" dirty="0" smtClean="0"/>
              <a:t>Who has the authority to select what is representative of a given culture/ outsider/ insider</a:t>
            </a:r>
          </a:p>
          <a:p>
            <a:r>
              <a:rPr lang="en-US" dirty="0" smtClean="0"/>
              <a:t>Culture is ‘heterogeneous’</a:t>
            </a:r>
          </a:p>
          <a:p>
            <a:pPr lvl="1"/>
            <a:r>
              <a:rPr lang="en-US" dirty="0" smtClean="0"/>
              <a:t>1/ social (members differ in age, gender, experience…)</a:t>
            </a:r>
          </a:p>
          <a:p>
            <a:pPr lvl="1"/>
            <a:r>
              <a:rPr lang="en-US" dirty="0" smtClean="0"/>
              <a:t>2/ historical (changes over time)</a:t>
            </a:r>
          </a:p>
          <a:p>
            <a:pPr lvl="1"/>
            <a:r>
              <a:rPr lang="en-US" dirty="0" smtClean="0"/>
              <a:t>3/ imaginings</a:t>
            </a:r>
          </a:p>
          <a:p>
            <a:r>
              <a:rPr lang="en-US" dirty="0" smtClean="0"/>
              <a:t>Definition of ‘culture’:</a:t>
            </a:r>
          </a:p>
          <a:p>
            <a:pPr lvl="1"/>
            <a:r>
              <a:rPr lang="en-US" dirty="0" smtClean="0"/>
              <a:t>Membership in a discourse community that shares a common social space, history, and common imaginings/ a common system of standards for perceiving, believing, and acting.</a:t>
            </a:r>
          </a:p>
        </p:txBody>
      </p:sp>
    </p:spTree>
    <p:extLst>
      <p:ext uri="{BB962C8B-B14F-4D97-AF65-F5344CB8AC3E}">
        <p14:creationId xmlns:p14="http://schemas.microsoft.com/office/powerpoint/2010/main" xmlns="" val="32469478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Linguistic Relativity</a:t>
            </a:r>
            <a:endParaRPr lang="en-US" dirty="0"/>
          </a:p>
        </p:txBody>
      </p:sp>
      <p:sp>
        <p:nvSpPr>
          <p:cNvPr id="3" name="Content Placeholder 2"/>
          <p:cNvSpPr>
            <a:spLocks noGrp="1"/>
          </p:cNvSpPr>
          <p:nvPr>
            <p:ph idx="1"/>
          </p:nvPr>
        </p:nvSpPr>
        <p:spPr>
          <a:xfrm>
            <a:off x="457200" y="1600200"/>
            <a:ext cx="8229600" cy="5105400"/>
          </a:xfrm>
        </p:spPr>
        <p:txBody>
          <a:bodyPr>
            <a:normAutofit/>
          </a:bodyPr>
          <a:lstStyle/>
          <a:p>
            <a:r>
              <a:rPr lang="en-US" dirty="0" smtClean="0"/>
              <a:t>‘Languages affect the thought processes of their users’</a:t>
            </a:r>
          </a:p>
          <a:p>
            <a:r>
              <a:rPr lang="en-US" dirty="0" smtClean="0"/>
              <a:t>European scholars (18 c.)</a:t>
            </a:r>
          </a:p>
          <a:p>
            <a:pPr lvl="1"/>
            <a:r>
              <a:rPr lang="en-US" dirty="0" smtClean="0"/>
              <a:t> interest in diversity of human languages/ oriental</a:t>
            </a:r>
          </a:p>
          <a:p>
            <a:pPr lvl="1"/>
            <a:r>
              <a:rPr lang="en-US" dirty="0" smtClean="0"/>
              <a:t> revival of nationalism – interest in national languages and their unique cultural characteristics</a:t>
            </a:r>
          </a:p>
          <a:p>
            <a:pPr lvl="1"/>
            <a:r>
              <a:rPr lang="en-US" dirty="0" smtClean="0"/>
              <a:t>Idea: </a:t>
            </a:r>
            <a:r>
              <a:rPr lang="en-US" dirty="0" err="1" smtClean="0"/>
              <a:t>ppl</a:t>
            </a:r>
            <a:r>
              <a:rPr lang="en-US" dirty="0" smtClean="0"/>
              <a:t> speak differently </a:t>
            </a:r>
            <a:r>
              <a:rPr lang="en-US" dirty="0" err="1" smtClean="0"/>
              <a:t>bc</a:t>
            </a:r>
            <a:r>
              <a:rPr lang="en-US" dirty="0" smtClean="0"/>
              <a:t> they think differently/ they think differently </a:t>
            </a:r>
            <a:r>
              <a:rPr lang="en-US" dirty="0" err="1" smtClean="0"/>
              <a:t>bc</a:t>
            </a:r>
            <a:r>
              <a:rPr lang="en-US" dirty="0" smtClean="0"/>
              <a:t> of their language.</a:t>
            </a:r>
          </a:p>
          <a:p>
            <a:pPr lvl="1"/>
            <a:r>
              <a:rPr lang="en-US" dirty="0" smtClean="0"/>
              <a:t>Language                     Thought</a:t>
            </a:r>
          </a:p>
          <a:p>
            <a:r>
              <a:rPr lang="en-US" dirty="0" smtClean="0"/>
              <a:t>American scholars</a:t>
            </a:r>
          </a:p>
          <a:p>
            <a:pPr lvl="1"/>
            <a:r>
              <a:rPr lang="en-US" dirty="0" smtClean="0"/>
              <a:t>Edward Sapir / Benjamin Lee Whorf/ American Indian languages/ ‘interdependence of language &amp; thought’ </a:t>
            </a:r>
          </a:p>
          <a:p>
            <a:pPr lvl="1"/>
            <a:r>
              <a:rPr lang="en-US" dirty="0" smtClean="0"/>
              <a:t>Clips (5)</a:t>
            </a:r>
            <a:endParaRPr lang="en-US" dirty="0"/>
          </a:p>
        </p:txBody>
      </p:sp>
      <p:sp>
        <p:nvSpPr>
          <p:cNvPr id="5" name="Left-Right Arrow 4"/>
          <p:cNvSpPr/>
          <p:nvPr/>
        </p:nvSpPr>
        <p:spPr>
          <a:xfrm>
            <a:off x="2643174" y="4429132"/>
            <a:ext cx="1216152" cy="3048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074696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Sapir-Whorf hypothesis</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r>
              <a:rPr lang="en-US" dirty="0" smtClean="0"/>
              <a:t>‘Language influences thought &amp; behavior’</a:t>
            </a:r>
          </a:p>
          <a:p>
            <a:pPr lvl="1"/>
            <a:r>
              <a:rPr lang="en-US" dirty="0"/>
              <a:t>e</a:t>
            </a:r>
            <a:r>
              <a:rPr lang="en-US" dirty="0" smtClean="0"/>
              <a:t>.g. gasoline ‘empty’ sign (behave- called)</a:t>
            </a:r>
          </a:p>
          <a:p>
            <a:pPr lvl="1"/>
            <a:r>
              <a:rPr lang="en-US" dirty="0"/>
              <a:t>e</a:t>
            </a:r>
            <a:r>
              <a:rPr lang="en-US" dirty="0" smtClean="0"/>
              <a:t>.g. difference of ‘time’ perception between English (linear) &amp; Hopi speakers (duration)/ difficulty in understanding each other/ clip (6)</a:t>
            </a:r>
          </a:p>
          <a:p>
            <a:pPr lvl="1"/>
            <a:r>
              <a:rPr lang="en-US" dirty="0" smtClean="0"/>
              <a:t>Believed: there will always be an ‘untranslatable’ culture (inaccessibility of cultures)</a:t>
            </a:r>
          </a:p>
          <a:p>
            <a:pPr lvl="1"/>
            <a:r>
              <a:rPr lang="en-US" dirty="0" smtClean="0"/>
              <a:t>Controversy/ </a:t>
            </a:r>
            <a:r>
              <a:rPr lang="en-US" dirty="0"/>
              <a:t>rejected by scientific </a:t>
            </a:r>
            <a:r>
              <a:rPr lang="en-US" dirty="0" smtClean="0"/>
              <a:t>community/ scientific discoveries reliant on their languages/ leads to prejudice &amp; racism/ always possible to translate/ don’t understand each other / they don’t share the same way of interpreting events not of the inability to translate.</a:t>
            </a:r>
            <a:endParaRPr lang="en-US" dirty="0"/>
          </a:p>
        </p:txBody>
      </p:sp>
    </p:spTree>
    <p:extLst>
      <p:ext uri="{BB962C8B-B14F-4D97-AF65-F5344CB8AC3E}">
        <p14:creationId xmlns:p14="http://schemas.microsoft.com/office/powerpoint/2010/main" xmlns="" val="26280284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Sapir-Whorf hypothesis</a:t>
            </a:r>
          </a:p>
        </p:txBody>
      </p:sp>
      <p:sp>
        <p:nvSpPr>
          <p:cNvPr id="3" name="Content Placeholder 2"/>
          <p:cNvSpPr>
            <a:spLocks noGrp="1"/>
          </p:cNvSpPr>
          <p:nvPr>
            <p:ph idx="1"/>
          </p:nvPr>
        </p:nvSpPr>
        <p:spPr>
          <a:xfrm>
            <a:off x="457200" y="1371600"/>
            <a:ext cx="8229600" cy="5486400"/>
          </a:xfrm>
        </p:spPr>
        <p:txBody>
          <a:bodyPr>
            <a:normAutofit/>
          </a:bodyPr>
          <a:lstStyle/>
          <a:p>
            <a:r>
              <a:rPr lang="en-US" dirty="0" smtClean="0"/>
              <a:t>50 yrs/ Interest revived/ social science</a:t>
            </a:r>
          </a:p>
          <a:p>
            <a:pPr>
              <a:buNone/>
            </a:pPr>
            <a:endParaRPr lang="en-US" dirty="0" smtClean="0"/>
          </a:p>
          <a:p>
            <a:r>
              <a:rPr lang="en-US" dirty="0" smtClean="0"/>
              <a:t>Strong version:</a:t>
            </a:r>
          </a:p>
          <a:p>
            <a:pPr lvl="1"/>
            <a:r>
              <a:rPr lang="en-US" dirty="0" smtClean="0"/>
              <a:t>Language determinism: ‘language determines the way we think’</a:t>
            </a:r>
          </a:p>
          <a:p>
            <a:pPr lvl="1"/>
            <a:r>
              <a:rPr lang="en-US" dirty="0" smtClean="0"/>
              <a:t>In other words: ‘Language shapes thought’/ not accepted by scholars</a:t>
            </a:r>
          </a:p>
        </p:txBody>
      </p:sp>
    </p:spTree>
    <p:extLst>
      <p:ext uri="{BB962C8B-B14F-4D97-AF65-F5344CB8AC3E}">
        <p14:creationId xmlns:p14="http://schemas.microsoft.com/office/powerpoint/2010/main" xmlns="" val="18267036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dirty="0" smtClean="0"/>
              <a:t>Weak version:</a:t>
            </a:r>
          </a:p>
          <a:p>
            <a:pPr lvl="1"/>
            <a:r>
              <a:rPr lang="en-US" dirty="0" smtClean="0"/>
              <a:t>‘Language users tend to sort out experiences differently according to the semantic categories provided by their languages (codes)’</a:t>
            </a:r>
          </a:p>
          <a:p>
            <a:pPr lvl="1"/>
            <a:r>
              <a:rPr lang="en-US" dirty="0" smtClean="0"/>
              <a:t>In other words: ‘Language is part of thought’/ accepted nowadays.</a:t>
            </a:r>
          </a:p>
          <a:p>
            <a:pPr lvl="1">
              <a:buNone/>
            </a:pPr>
            <a:endParaRPr lang="en-US" dirty="0" smtClean="0"/>
          </a:p>
          <a:p>
            <a:pPr lvl="1"/>
            <a:r>
              <a:rPr lang="en-US" dirty="0" smtClean="0"/>
              <a:t>e.g. supporting weak version/ sorting shapes &amp; colors (blue rope/ yellow rope/ blue stick) (Navajo children – American children)</a:t>
            </a:r>
          </a:p>
          <a:p>
            <a:pPr lvl="1"/>
            <a:r>
              <a:rPr lang="en-US" dirty="0" smtClean="0"/>
              <a:t>e.g. color names in English &amp; Russian (red/ blue)</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Therefore:</a:t>
            </a:r>
          </a:p>
          <a:p>
            <a:pPr lvl="1"/>
            <a:r>
              <a:rPr lang="en-US" dirty="0" smtClean="0"/>
              <a:t>We are </a:t>
            </a:r>
            <a:r>
              <a:rPr lang="en-US" u="sng" dirty="0" smtClean="0"/>
              <a:t>not prisoners </a:t>
            </a:r>
            <a:r>
              <a:rPr lang="en-US" dirty="0" smtClean="0"/>
              <a:t>of the cultural meanings offered to us by </a:t>
            </a:r>
            <a:r>
              <a:rPr lang="en-US" u="sng" dirty="0" smtClean="0"/>
              <a:t>our languages</a:t>
            </a:r>
            <a:r>
              <a:rPr lang="en-US" dirty="0" smtClean="0"/>
              <a:t>, but can enrich them in our pragmatic </a:t>
            </a:r>
            <a:r>
              <a:rPr lang="en-US" u="sng" dirty="0" smtClean="0"/>
              <a:t>interactions</a:t>
            </a:r>
            <a:r>
              <a:rPr lang="en-US" dirty="0" smtClean="0"/>
              <a:t> with other language users. (supporting the weak version)</a:t>
            </a:r>
            <a:endParaRPr lang="en-US" dirty="0"/>
          </a:p>
        </p:txBody>
      </p:sp>
    </p:spTree>
    <p:extLst>
      <p:ext uri="{BB962C8B-B14F-4D97-AF65-F5344CB8AC3E}">
        <p14:creationId xmlns:p14="http://schemas.microsoft.com/office/powerpoint/2010/main" xmlns="" val="1192491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7" name="Rectangle 5"/>
          <p:cNvSpPr>
            <a:spLocks noGrp="1" noChangeArrowheads="1"/>
          </p:cNvSpPr>
          <p:nvPr>
            <p:ph type="title"/>
          </p:nvPr>
        </p:nvSpPr>
        <p:spPr/>
        <p:txBody>
          <a:bodyPr/>
          <a:lstStyle/>
          <a:p>
            <a:r>
              <a:rPr lang="en-GB" sz="3600" b="1">
                <a:latin typeface="Arial Unicode MS" pitchFamily="34" charset="-128"/>
              </a:rPr>
              <a:t>Introduction</a:t>
            </a:r>
          </a:p>
        </p:txBody>
      </p:sp>
      <p:sp>
        <p:nvSpPr>
          <p:cNvPr id="3081" name="Rectangle 9"/>
          <p:cNvSpPr>
            <a:spLocks noChangeArrowheads="1"/>
          </p:cNvSpPr>
          <p:nvPr/>
        </p:nvSpPr>
        <p:spPr bwMode="auto">
          <a:xfrm>
            <a:off x="900113" y="1628775"/>
            <a:ext cx="7772400" cy="3887788"/>
          </a:xfrm>
          <a:prstGeom prst="rect">
            <a:avLst/>
          </a:prstGeom>
          <a:noFill/>
          <a:ln w="9525">
            <a:noFill/>
            <a:miter lim="800000"/>
            <a:headEnd/>
            <a:tailEnd/>
          </a:ln>
          <a:effectLst/>
        </p:spPr>
        <p:txBody>
          <a:bodyPr anchor="b"/>
          <a:lstStyle/>
          <a:p>
            <a:endParaRPr lang="en-US" sz="2400">
              <a:solidFill>
                <a:schemeClr val="tx2"/>
              </a:solidFill>
              <a:latin typeface="Arial Unicode MS" pitchFamily="34" charset="-128"/>
            </a:endParaRPr>
          </a:p>
        </p:txBody>
      </p:sp>
      <p:sp>
        <p:nvSpPr>
          <p:cNvPr id="3082" name="Text Box 10"/>
          <p:cNvSpPr txBox="1">
            <a:spLocks noChangeArrowheads="1"/>
          </p:cNvSpPr>
          <p:nvPr/>
        </p:nvSpPr>
        <p:spPr bwMode="auto">
          <a:xfrm>
            <a:off x="900113" y="1844675"/>
            <a:ext cx="7775575" cy="2308324"/>
          </a:xfrm>
          <a:prstGeom prst="rect">
            <a:avLst/>
          </a:prstGeom>
          <a:noFill/>
          <a:ln w="9525">
            <a:noFill/>
            <a:miter lim="800000"/>
            <a:headEnd/>
            <a:tailEnd/>
          </a:ln>
          <a:effectLst/>
        </p:spPr>
        <p:txBody>
          <a:bodyPr>
            <a:spAutoFit/>
          </a:bodyPr>
          <a:lstStyle/>
          <a:p>
            <a:pPr>
              <a:spcBef>
                <a:spcPct val="50000"/>
              </a:spcBef>
            </a:pPr>
            <a:r>
              <a:rPr lang="en-US" sz="2400" b="1" dirty="0"/>
              <a:t>Linguistic relativity hypothesis:</a:t>
            </a:r>
          </a:p>
          <a:p>
            <a:pPr>
              <a:spcBef>
                <a:spcPct val="50000"/>
              </a:spcBef>
            </a:pPr>
            <a:r>
              <a:rPr lang="en-US" sz="2400" dirty="0">
                <a:solidFill>
                  <a:srgbClr val="CC3300"/>
                </a:solidFill>
              </a:rPr>
              <a:t>Diverse languages influence the thought of those who speak them.</a:t>
            </a:r>
            <a:r>
              <a:rPr lang="en-US" sz="2400" dirty="0"/>
              <a:t> </a:t>
            </a:r>
          </a:p>
          <a:p>
            <a:pPr>
              <a:spcBef>
                <a:spcPct val="50000"/>
              </a:spcBef>
            </a:pPr>
            <a:r>
              <a:rPr lang="en-US" sz="2400" dirty="0"/>
              <a:t>Development of the linguistic relativity hypothesis: Boas, Sapir, </a:t>
            </a:r>
            <a:r>
              <a:rPr lang="en-US" sz="2400" dirty="0" smtClean="0"/>
              <a:t>Whorf</a:t>
            </a:r>
            <a:endParaRPr 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mtClean="0"/>
              <a:t>E.g. </a:t>
            </a:r>
            <a:endParaRPr lang="ru-RU"/>
          </a:p>
        </p:txBody>
      </p:sp>
      <p:sp>
        <p:nvSpPr>
          <p:cNvPr id="3" name="Содержимое 2"/>
          <p:cNvSpPr>
            <a:spLocks noGrp="1"/>
          </p:cNvSpPr>
          <p:nvPr>
            <p:ph sz="quarter" idx="1"/>
          </p:nvPr>
        </p:nvSpPr>
        <p:spPr/>
        <p:txBody>
          <a:bodyPr>
            <a:normAutofit fontScale="70000" lnSpcReduction="20000"/>
          </a:bodyPr>
          <a:lstStyle/>
          <a:p>
            <a:r>
              <a:rPr lang="ru-RU" dirty="0" smtClean="0"/>
              <a:t>в русском языке для обозначения ближайших родственников одного с говорящим поколения используются два разных слова в зависимости от пола родственника – </a:t>
            </a:r>
            <a:r>
              <a:rPr lang="ru-RU" i="1" dirty="0" smtClean="0"/>
              <a:t>брат</a:t>
            </a:r>
            <a:r>
              <a:rPr lang="ru-RU" dirty="0" smtClean="0"/>
              <a:t> и </a:t>
            </a:r>
            <a:r>
              <a:rPr lang="ru-RU" i="1" dirty="0" smtClean="0"/>
              <a:t>сестра</a:t>
            </a:r>
            <a:r>
              <a:rPr lang="ru-RU" dirty="0" smtClean="0"/>
              <a:t>. В японском языке этот фрагмент системы терминов родства предполагает более дробное членение: обязательным является указание на относительный возраст родственника; иначе говоря, вместо двух слов со значением 'брат' и 'сестра' используется четыре: </a:t>
            </a:r>
            <a:r>
              <a:rPr lang="ru-RU" i="1" dirty="0" err="1" smtClean="0"/>
              <a:t>ani</a:t>
            </a:r>
            <a:r>
              <a:rPr lang="ru-RU" dirty="0" smtClean="0"/>
              <a:t> 'старший брат', </a:t>
            </a:r>
            <a:r>
              <a:rPr lang="ru-RU" i="1" dirty="0" err="1" smtClean="0"/>
              <a:t>ane</a:t>
            </a:r>
            <a:r>
              <a:rPr lang="ru-RU" dirty="0" smtClean="0"/>
              <a:t> 'старшая сестра', </a:t>
            </a:r>
            <a:r>
              <a:rPr lang="ru-RU" i="1" dirty="0" err="1" smtClean="0"/>
              <a:t>otooto</a:t>
            </a:r>
            <a:r>
              <a:rPr lang="ru-RU" dirty="0" smtClean="0"/>
              <a:t> 'младший брат', </a:t>
            </a:r>
            <a:r>
              <a:rPr lang="ru-RU" i="1" dirty="0" err="1" smtClean="0"/>
              <a:t>imooto</a:t>
            </a:r>
            <a:r>
              <a:rPr lang="ru-RU" dirty="0" smtClean="0"/>
              <a:t> 'младшая сестра'. Кроме того, в японском языке имеется также слово с собирательным значением </a:t>
            </a:r>
            <a:r>
              <a:rPr lang="ru-RU" i="1" dirty="0" err="1" smtClean="0"/>
              <a:t>kyoodai</a:t>
            </a:r>
            <a:r>
              <a:rPr lang="ru-RU" i="1" dirty="0" smtClean="0"/>
              <a:t> </a:t>
            </a:r>
            <a:r>
              <a:rPr lang="ru-RU" dirty="0" smtClean="0"/>
              <a:t>'брат или сестра', 'братья и/или сестры', обозначающее ближайшего родственника (родственников) одного с говорящим поколения вне зависимости от пола и возраста (подобные обобщающие названия встречаются и в европейских языках, например, английское </a:t>
            </a:r>
            <a:r>
              <a:rPr lang="ru-RU" i="1" dirty="0" err="1" smtClean="0"/>
              <a:t>sibling</a:t>
            </a:r>
            <a:r>
              <a:rPr lang="ru-RU" dirty="0" smtClean="0"/>
              <a:t> 'брат или сестра'). Можно говорить о том, что способ концептуализации мира, которым пользуется носитель японского языка, предполагает более дробную понятийную классификацию по сравнению со способом концептуализации, который задан русским языком.</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GB" sz="2400" b="1">
                <a:latin typeface="Arial Unicode MS" pitchFamily="34" charset="-128"/>
              </a:rPr>
              <a:t>The development of the relativity hypothesis: Boas</a:t>
            </a:r>
          </a:p>
        </p:txBody>
      </p:sp>
      <p:sp>
        <p:nvSpPr>
          <p:cNvPr id="97283" name="Rectangle 3"/>
          <p:cNvSpPr>
            <a:spLocks noChangeArrowheads="1"/>
          </p:cNvSpPr>
          <p:nvPr/>
        </p:nvSpPr>
        <p:spPr bwMode="auto">
          <a:xfrm>
            <a:off x="900113" y="1628775"/>
            <a:ext cx="7772400" cy="3887788"/>
          </a:xfrm>
          <a:prstGeom prst="rect">
            <a:avLst/>
          </a:prstGeom>
          <a:noFill/>
          <a:ln w="9525">
            <a:noFill/>
            <a:miter lim="800000"/>
            <a:headEnd/>
            <a:tailEnd/>
          </a:ln>
          <a:effectLst/>
        </p:spPr>
        <p:txBody>
          <a:bodyPr anchor="b"/>
          <a:lstStyle/>
          <a:p>
            <a:endParaRPr lang="en-US" sz="2400">
              <a:solidFill>
                <a:schemeClr val="tx2"/>
              </a:solidFill>
              <a:latin typeface="Arial Unicode MS" pitchFamily="34" charset="-128"/>
            </a:endParaRPr>
          </a:p>
        </p:txBody>
      </p:sp>
      <p:sp>
        <p:nvSpPr>
          <p:cNvPr id="97284" name="Text Box 4"/>
          <p:cNvSpPr txBox="1">
            <a:spLocks noChangeArrowheads="1"/>
          </p:cNvSpPr>
          <p:nvPr/>
        </p:nvSpPr>
        <p:spPr bwMode="auto">
          <a:xfrm>
            <a:off x="900113" y="1916113"/>
            <a:ext cx="7775575" cy="4565650"/>
          </a:xfrm>
          <a:prstGeom prst="rect">
            <a:avLst/>
          </a:prstGeom>
          <a:noFill/>
          <a:ln w="9525">
            <a:noFill/>
            <a:miter lim="800000"/>
            <a:headEnd/>
            <a:tailEnd/>
          </a:ln>
          <a:effectLst/>
        </p:spPr>
        <p:txBody>
          <a:bodyPr>
            <a:spAutoFit/>
          </a:bodyPr>
          <a:lstStyle/>
          <a:p>
            <a:pPr marL="342900" indent="-342900">
              <a:spcBef>
                <a:spcPct val="50000"/>
              </a:spcBef>
            </a:pPr>
            <a:r>
              <a:rPr lang="en-US" sz="2400" b="1"/>
              <a:t>Franz Boas (1858-1942)</a:t>
            </a:r>
          </a:p>
          <a:p>
            <a:pPr marL="342900" indent="-342900">
              <a:spcBef>
                <a:spcPct val="50000"/>
              </a:spcBef>
              <a:buFontTx/>
              <a:buAutoNum type="arabicPeriod"/>
            </a:pPr>
            <a:r>
              <a:rPr lang="en-US" sz="2400"/>
              <a:t>Language classify experience </a:t>
            </a:r>
            <a:br>
              <a:rPr lang="en-US" sz="2400"/>
            </a:br>
            <a:r>
              <a:rPr lang="en-US" sz="1200"/>
              <a:t>enormous range of personal experiences – limited number of phonetic groups and grammatical categories</a:t>
            </a:r>
          </a:p>
          <a:p>
            <a:pPr marL="342900" indent="-342900">
              <a:spcBef>
                <a:spcPct val="50000"/>
              </a:spcBef>
              <a:buFontTx/>
              <a:buAutoNum type="arabicPeriod"/>
            </a:pPr>
            <a:endParaRPr lang="en-US" sz="1200"/>
          </a:p>
          <a:p>
            <a:pPr marL="342900" indent="-342900">
              <a:spcBef>
                <a:spcPct val="50000"/>
              </a:spcBef>
              <a:buFontTx/>
              <a:buAutoNum type="arabicPeriod"/>
            </a:pPr>
            <a:r>
              <a:rPr lang="en-US" sz="2400"/>
              <a:t>Different languages classify experiences differently</a:t>
            </a:r>
            <a:br>
              <a:rPr lang="en-US" sz="2400"/>
            </a:br>
            <a:r>
              <a:rPr lang="en-US" sz="1200"/>
              <a:t>one idea in one language – different phonetic groups in another (Eskimos and Snow)</a:t>
            </a:r>
            <a:br>
              <a:rPr lang="en-US" sz="1200"/>
            </a:br>
            <a:endParaRPr lang="en-US" sz="1200"/>
          </a:p>
          <a:p>
            <a:pPr marL="342900" indent="-342900">
              <a:spcBef>
                <a:spcPct val="50000"/>
              </a:spcBef>
              <a:buFontTx/>
              <a:buAutoNum type="arabicPeriod"/>
            </a:pPr>
            <a:r>
              <a:rPr lang="en-US" sz="2400"/>
              <a:t>Linguistic phenomena are unconscious in character</a:t>
            </a:r>
            <a:br>
              <a:rPr lang="en-US" sz="2400"/>
            </a:br>
            <a:r>
              <a:rPr lang="en-US" sz="1200"/>
              <a:t>use of language is so automatic – notions do not emerge into consciousness</a:t>
            </a:r>
          </a:p>
          <a:p>
            <a:pPr marL="342900" indent="-342900">
              <a:spcBef>
                <a:spcPct val="50000"/>
              </a:spcBef>
              <a:buFontTx/>
              <a:buAutoNum type="arabicPeriod"/>
            </a:pPr>
            <a:endParaRPr lang="en-US" sz="2400"/>
          </a:p>
          <a:p>
            <a:pPr marL="342900" indent="-342900">
              <a:spcBef>
                <a:spcPct val="50000"/>
              </a:spcBef>
            </a:pPr>
            <a:r>
              <a:rPr lang="en-US" sz="2400"/>
              <a:t>But: 	linguistic classifications reflect </a:t>
            </a:r>
            <a:br>
              <a:rPr lang="en-US" sz="2400"/>
            </a:br>
            <a:r>
              <a:rPr lang="en-US" sz="2400"/>
              <a:t>	but do not dictate thought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en-GB" sz="2400" b="1">
                <a:latin typeface="Arial Unicode MS" pitchFamily="34" charset="-128"/>
              </a:rPr>
              <a:t>The development of the relativity hypothesis: Whorf</a:t>
            </a:r>
          </a:p>
        </p:txBody>
      </p:sp>
      <p:sp>
        <p:nvSpPr>
          <p:cNvPr id="101379" name="Rectangle 3"/>
          <p:cNvSpPr>
            <a:spLocks noChangeArrowheads="1"/>
          </p:cNvSpPr>
          <p:nvPr/>
        </p:nvSpPr>
        <p:spPr bwMode="auto">
          <a:xfrm>
            <a:off x="900113" y="1628775"/>
            <a:ext cx="7772400" cy="3887788"/>
          </a:xfrm>
          <a:prstGeom prst="rect">
            <a:avLst/>
          </a:prstGeom>
          <a:noFill/>
          <a:ln w="9525">
            <a:noFill/>
            <a:miter lim="800000"/>
            <a:headEnd/>
            <a:tailEnd/>
          </a:ln>
          <a:effectLst/>
        </p:spPr>
        <p:txBody>
          <a:bodyPr anchor="b"/>
          <a:lstStyle/>
          <a:p>
            <a:endParaRPr lang="en-US" sz="2400">
              <a:solidFill>
                <a:schemeClr val="tx2"/>
              </a:solidFill>
              <a:latin typeface="Arial Unicode MS" pitchFamily="34" charset="-128"/>
            </a:endParaRPr>
          </a:p>
        </p:txBody>
      </p:sp>
      <p:sp>
        <p:nvSpPr>
          <p:cNvPr id="101380" name="Text Box 4"/>
          <p:cNvSpPr txBox="1">
            <a:spLocks noChangeArrowheads="1"/>
          </p:cNvSpPr>
          <p:nvPr/>
        </p:nvSpPr>
        <p:spPr bwMode="auto">
          <a:xfrm>
            <a:off x="900113" y="1628775"/>
            <a:ext cx="7775575" cy="5543550"/>
          </a:xfrm>
          <a:prstGeom prst="rect">
            <a:avLst/>
          </a:prstGeom>
          <a:noFill/>
          <a:ln w="9525">
            <a:noFill/>
            <a:miter lim="800000"/>
            <a:headEnd/>
            <a:tailEnd/>
          </a:ln>
          <a:effectLst/>
        </p:spPr>
        <p:txBody>
          <a:bodyPr>
            <a:spAutoFit/>
          </a:bodyPr>
          <a:lstStyle/>
          <a:p>
            <a:pPr marL="342900" indent="-342900">
              <a:spcBef>
                <a:spcPct val="50000"/>
              </a:spcBef>
            </a:pPr>
            <a:r>
              <a:rPr lang="en-US" sz="2400" b="1" dirty="0"/>
              <a:t>Benjamin Lee Whorf (1897-1941)</a:t>
            </a:r>
          </a:p>
          <a:p>
            <a:pPr marL="342900" indent="-342900">
              <a:spcBef>
                <a:spcPct val="50000"/>
              </a:spcBef>
            </a:pPr>
            <a:r>
              <a:rPr lang="en-US" sz="2400" b="1" dirty="0"/>
              <a:t>	</a:t>
            </a:r>
            <a:r>
              <a:rPr lang="en-US" dirty="0"/>
              <a:t>Chemical Engineer and worked as a fire-prevention engineer for his entire professional career.</a:t>
            </a:r>
          </a:p>
          <a:p>
            <a:pPr marL="342900" indent="-342900">
              <a:spcBef>
                <a:spcPct val="50000"/>
              </a:spcBef>
            </a:pPr>
            <a:r>
              <a:rPr lang="en-US" dirty="0"/>
              <a:t>	Pursued a wide variety of interests (Science-Religion/Physics)</a:t>
            </a:r>
          </a:p>
          <a:p>
            <a:pPr marL="342900" indent="-342900">
              <a:spcBef>
                <a:spcPct val="50000"/>
              </a:spcBef>
            </a:pPr>
            <a:r>
              <a:rPr lang="en-US" dirty="0"/>
              <a:t>	Self-taught linguist, later worked with Sapir at Yale University</a:t>
            </a:r>
          </a:p>
          <a:p>
            <a:pPr marL="342900" indent="-342900">
              <a:spcBef>
                <a:spcPct val="50000"/>
              </a:spcBef>
            </a:pPr>
            <a:r>
              <a:rPr lang="en-US" dirty="0"/>
              <a:t>	Study of Hebrew and Hebrew ideas, Mayan languages and Hopi language</a:t>
            </a:r>
          </a:p>
          <a:p>
            <a:pPr marL="342900" indent="-342900">
              <a:spcBef>
                <a:spcPct val="50000"/>
              </a:spcBef>
            </a:pPr>
            <a:r>
              <a:rPr lang="en-US" dirty="0"/>
              <a:t>	Added detailed case studies to language classifications in different languages.</a:t>
            </a:r>
          </a:p>
          <a:p>
            <a:pPr marL="342900" indent="-342900">
              <a:spcBef>
                <a:spcPct val="50000"/>
              </a:spcBef>
            </a:pPr>
            <a:r>
              <a:rPr lang="en-US" dirty="0"/>
              <a:t>	Overt and covert language categories. </a:t>
            </a:r>
          </a:p>
          <a:p>
            <a:pPr marL="342900" indent="-342900">
              <a:spcBef>
                <a:spcPct val="50000"/>
              </a:spcBef>
            </a:pPr>
            <a:r>
              <a:rPr lang="en-US" dirty="0"/>
              <a:t>	Language classification are out-of-awareness </a:t>
            </a:r>
          </a:p>
          <a:p>
            <a:pPr marL="342900" indent="-342900">
              <a:spcBef>
                <a:spcPct val="50000"/>
              </a:spcBef>
            </a:pPr>
            <a:r>
              <a:rPr lang="en-US" dirty="0"/>
              <a:t>	Sapir-Whorf hypothesis.</a:t>
            </a:r>
          </a:p>
          <a:p>
            <a:pPr marL="342900" indent="-342900">
              <a:spcBef>
                <a:spcPct val="50000"/>
              </a:spcBef>
            </a:pPr>
            <a:r>
              <a:rPr lang="en-US" dirty="0"/>
              <a:t>	</a:t>
            </a:r>
          </a:p>
          <a:p>
            <a:pPr marL="342900" indent="-342900">
              <a:spcBef>
                <a:spcPct val="50000"/>
              </a:spcBef>
            </a:pPr>
            <a:r>
              <a:rPr lang="en-US" dirty="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457200" y="277813"/>
            <a:ext cx="8229600" cy="941387"/>
          </a:xfrm>
        </p:spPr>
        <p:txBody>
          <a:bodyPr/>
          <a:lstStyle/>
          <a:p>
            <a:r>
              <a:rPr lang="en-GB" sz="2800" b="1">
                <a:latin typeface="Arial Unicode MS" pitchFamily="34" charset="-128"/>
              </a:rPr>
              <a:t>The relativity hypothesis </a:t>
            </a:r>
            <a:r>
              <a:rPr lang="en-GB" sz="2400" b="1">
                <a:latin typeface="Arial Unicode MS" pitchFamily="34" charset="-128"/>
              </a:rPr>
              <a:t>(Sapir-Whorf hypothesis)</a:t>
            </a:r>
          </a:p>
        </p:txBody>
      </p:sp>
      <p:sp>
        <p:nvSpPr>
          <p:cNvPr id="103427" name="Rectangle 3"/>
          <p:cNvSpPr>
            <a:spLocks noChangeArrowheads="1"/>
          </p:cNvSpPr>
          <p:nvPr/>
        </p:nvSpPr>
        <p:spPr bwMode="auto">
          <a:xfrm>
            <a:off x="900113" y="1628775"/>
            <a:ext cx="7772400" cy="3887788"/>
          </a:xfrm>
          <a:prstGeom prst="rect">
            <a:avLst/>
          </a:prstGeom>
          <a:noFill/>
          <a:ln w="9525">
            <a:noFill/>
            <a:miter lim="800000"/>
            <a:headEnd/>
            <a:tailEnd/>
          </a:ln>
          <a:effectLst/>
        </p:spPr>
        <p:txBody>
          <a:bodyPr anchor="b"/>
          <a:lstStyle/>
          <a:p>
            <a:endParaRPr lang="en-US" sz="2400">
              <a:solidFill>
                <a:schemeClr val="tx2"/>
              </a:solidFill>
              <a:latin typeface="Arial Unicode MS" pitchFamily="34" charset="-128"/>
            </a:endParaRPr>
          </a:p>
        </p:txBody>
      </p:sp>
      <p:sp>
        <p:nvSpPr>
          <p:cNvPr id="103428" name="Text Box 4"/>
          <p:cNvSpPr txBox="1">
            <a:spLocks noChangeArrowheads="1"/>
          </p:cNvSpPr>
          <p:nvPr/>
        </p:nvSpPr>
        <p:spPr bwMode="auto">
          <a:xfrm>
            <a:off x="914400" y="1905000"/>
            <a:ext cx="7775575" cy="4216400"/>
          </a:xfrm>
          <a:prstGeom prst="rect">
            <a:avLst/>
          </a:prstGeom>
          <a:noFill/>
          <a:ln w="9525">
            <a:noFill/>
            <a:miter lim="800000"/>
            <a:headEnd/>
            <a:tailEnd/>
          </a:ln>
          <a:effectLst/>
        </p:spPr>
        <p:txBody>
          <a:bodyPr>
            <a:spAutoFit/>
          </a:bodyPr>
          <a:lstStyle/>
          <a:p>
            <a:pPr marL="342900" indent="-342900">
              <a:spcBef>
                <a:spcPct val="50000"/>
              </a:spcBef>
            </a:pPr>
            <a:r>
              <a:rPr lang="en-US" b="1" dirty="0"/>
              <a:t>Language classifications influence thought:</a:t>
            </a:r>
          </a:p>
          <a:p>
            <a:pPr marL="342900" indent="-342900">
              <a:spcBef>
                <a:spcPct val="50000"/>
              </a:spcBef>
            </a:pPr>
            <a:r>
              <a:rPr lang="en-US" dirty="0"/>
              <a:t>	The structure of a language tends to condition the ways in which a speaker of that language thinks. Therefore the structures of different languages lead the speakers to view the world in different ways. </a:t>
            </a:r>
          </a:p>
          <a:p>
            <a:pPr marL="342900" indent="-342900">
              <a:spcBef>
                <a:spcPct val="50000"/>
              </a:spcBef>
            </a:pPr>
            <a:r>
              <a:rPr lang="en-US" dirty="0"/>
              <a:t>	Example: 	the way people view time and punctuality is influenced 		by the types of verbal tenses in their language.</a:t>
            </a:r>
          </a:p>
          <a:p>
            <a:pPr marL="342900" indent="-342900">
              <a:spcBef>
                <a:spcPct val="50000"/>
              </a:spcBef>
            </a:pPr>
            <a:r>
              <a:rPr lang="en-US" dirty="0"/>
              <a:t>	If a language is vague and inaccurate or burdened with prejudices of the past this influences the user’s thinking.</a:t>
            </a:r>
          </a:p>
          <a:p>
            <a:pPr marL="342900" indent="-342900">
              <a:spcBef>
                <a:spcPct val="50000"/>
              </a:spcBef>
            </a:pPr>
            <a:r>
              <a:rPr lang="en-US" dirty="0"/>
              <a:t>	No fully developed theory of the relation of language and thought.</a:t>
            </a:r>
          </a:p>
          <a:p>
            <a:pPr marL="342900" indent="-342900">
              <a:spcBef>
                <a:spcPct val="50000"/>
              </a:spcBef>
            </a:pPr>
            <a:r>
              <a:rPr lang="en-US" dirty="0"/>
              <a:t>	</a:t>
            </a:r>
            <a:r>
              <a:rPr lang="en-US" i="1" dirty="0"/>
              <a:t>The differences in word-view imposed by different languages have proved extremely difficult to elucidate or test experimentally. </a:t>
            </a:r>
          </a:p>
          <a:p>
            <a:pPr marL="342900" indent="-342900">
              <a:spcBef>
                <a:spcPct val="50000"/>
              </a:spcBef>
            </a:pPr>
            <a:r>
              <a:rPr lang="en-US" i="1" dirty="0"/>
              <a:t>	</a:t>
            </a:r>
            <a:r>
              <a:rPr lang="en-US" dirty="0"/>
              <a:t>George Orwell </a:t>
            </a:r>
            <a:r>
              <a:rPr lang="en-US" i="1" dirty="0"/>
              <a:t>1984, Newspeak</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sz="quarter" idx="1"/>
          </p:nvPr>
        </p:nvSpPr>
        <p:spPr/>
        <p:txBody>
          <a:bodyPr>
            <a:normAutofit/>
          </a:bodyPr>
          <a:lstStyle/>
          <a:p>
            <a:r>
              <a:rPr lang="en-US" dirty="0" smtClean="0"/>
              <a:t>Philologist and linguists have been interested in the diversity of human languages and their meanings since the eighteenth century.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p:txBody>
          <a:bodyPr/>
          <a:lstStyle/>
          <a:p>
            <a:r>
              <a:rPr lang="en-US" dirty="0" smtClean="0"/>
              <a:t>The discovery by European scholars of oriental languages like Sanskrit, or the ability to decipher the Egyptian hieroglyphs at the end of the eighteenth century, coincided with the revival of nationalism in such countries as France and Germany and was accompanied by increased interest in the unique cultural characteristics of their national languages. </a:t>
            </a:r>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sz="quarter" idx="1"/>
          </p:nvPr>
        </p:nvSpPr>
        <p:spPr/>
        <p:txBody>
          <a:bodyPr/>
          <a:lstStyle/>
          <a:p>
            <a:r>
              <a:rPr lang="en-US" dirty="0" smtClean="0"/>
              <a:t>The romantic notion of the </a:t>
            </a:r>
            <a:r>
              <a:rPr lang="en-US" dirty="0" err="1" smtClean="0"/>
              <a:t>indissociability</a:t>
            </a:r>
            <a:r>
              <a:rPr lang="en-US" dirty="0" smtClean="0"/>
              <a:t> of language and culture promoted by German scholars like Johann Herder and Wilhelm von </a:t>
            </a:r>
            <a:r>
              <a:rPr lang="en-US" dirty="0" err="1" smtClean="0"/>
              <a:t>Humbold</a:t>
            </a:r>
            <a:r>
              <a:rPr lang="en-US" dirty="0" smtClean="0"/>
              <a:t> in part in reaction to the French political and military hegemony of the time, gave great importance to the diversity of the world’s languages and cultures. </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p:txBody>
          <a:bodyPr/>
          <a:lstStyle/>
          <a:p>
            <a:r>
              <a:rPr lang="en-US" dirty="0" smtClean="0"/>
              <a:t>This notion was picked up again in the United States by the linguist Franz Boas, and subsequently by Edward Sapir and his </a:t>
            </a:r>
            <a:r>
              <a:rPr lang="en-US" dirty="0" err="1" smtClean="0"/>
              <a:t>vpupil</a:t>
            </a:r>
            <a:r>
              <a:rPr lang="en-US" dirty="0" smtClean="0"/>
              <a:t> Benjamin Lee Whorf, in their studies of American Indian languages.</a:t>
            </a:r>
          </a:p>
          <a:p>
            <a:r>
              <a:rPr lang="en-US" dirty="0" smtClean="0"/>
              <a:t>Whorf’s views on the independence of language and thought have become known under the name of Sapir-Whorf hypothesis.</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313</TotalTime>
  <Words>1171</Words>
  <Application>Microsoft Office PowerPoint</Application>
  <PresentationFormat>Экран (4:3)</PresentationFormat>
  <Paragraphs>93</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Эркер</vt:lpstr>
      <vt:lpstr>Linguistic relativity. The Sapir-Whorf hypothesis</vt:lpstr>
      <vt:lpstr>Introduction</vt:lpstr>
      <vt:lpstr>The development of the relativity hypothesis: Boas</vt:lpstr>
      <vt:lpstr>The development of the relativity hypothesis: Whorf</vt:lpstr>
      <vt:lpstr>The relativity hypothesis (Sapir-Whorf hypothesis)</vt:lpstr>
      <vt:lpstr>Слайд 6</vt:lpstr>
      <vt:lpstr>Слайд 7</vt:lpstr>
      <vt:lpstr>Слайд 8</vt:lpstr>
      <vt:lpstr>Слайд 9</vt:lpstr>
      <vt:lpstr>Sapir-Whorf Hypothesis</vt:lpstr>
      <vt:lpstr>To understand the S-W Hypothesis, it helps to be aware that there are two opposing ideas about language and culture. The S-W Hypothesis is in line with the second idea listed here:</vt:lpstr>
      <vt:lpstr>To understand the S-W Hypothesis, it helps to be aware that there are two opposing ideas about language and culture. The S-W Hypothesis is in line with the second idea listed here:</vt:lpstr>
      <vt:lpstr>The S-W Hypothesis consists of 2 paired principles:</vt:lpstr>
      <vt:lpstr>Слайд 14</vt:lpstr>
      <vt:lpstr>Linguistic Relativity</vt:lpstr>
      <vt:lpstr>Sapir-Whorf hypothesis</vt:lpstr>
      <vt:lpstr>Sapir-Whorf hypothesis</vt:lpstr>
      <vt:lpstr>Слайд 18</vt:lpstr>
      <vt:lpstr>Слайд 19</vt:lpstr>
      <vt:lpstr>E.g.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Linguistic relativity. The Sapir-Whorf hypothesis</dc:title>
  <dc:creator>danel</dc:creator>
  <cp:lastModifiedBy>danel</cp:lastModifiedBy>
  <cp:revision>30</cp:revision>
  <dcterms:created xsi:type="dcterms:W3CDTF">2016-01-08T05:11:25Z</dcterms:created>
  <dcterms:modified xsi:type="dcterms:W3CDTF">2016-02-09T04:12:17Z</dcterms:modified>
</cp:coreProperties>
</file>